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4"/>
  </p:notesMasterIdLst>
  <p:sldIdLst>
    <p:sldId id="256" r:id="rId6"/>
    <p:sldId id="257" r:id="rId7"/>
    <p:sldId id="268" r:id="rId8"/>
    <p:sldId id="265" r:id="rId9"/>
    <p:sldId id="269" r:id="rId10"/>
    <p:sldId id="270" r:id="rId11"/>
    <p:sldId id="267" r:id="rId12"/>
    <p:sldId id="259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F83"/>
    <a:srgbClr val="5CC1E8"/>
    <a:srgbClr val="003B75"/>
    <a:srgbClr val="015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109EC-1264-5C47-B915-1A1EE7641F15}" v="46" dt="2021-03-13T14:12:30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43"/>
    <p:restoredTop sz="96098"/>
  </p:normalViewPr>
  <p:slideViewPr>
    <p:cSldViewPr snapToGrid="0" snapToObjects="1">
      <p:cViewPr varScale="1">
        <p:scale>
          <a:sx n="80" d="100"/>
          <a:sy n="8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023DD-86CB-5944-B99D-E0495C8A209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1347-87D9-6144-BFFC-0329A62CA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1347-87D9-6144-BFFC-0329A62CA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1347-87D9-6144-BFFC-0329A62CA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9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6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46C3-B61C-2546-A7F2-6DF1DED0A446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CE61-8953-794C-B581-5CC2A505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otionworks-recovery.org.uk/recovery-programme/training-guidance/the-wider-emotion-works-framework/" TargetMode="External"/><Relationship Id="rId7" Type="http://schemas.openxmlformats.org/officeDocument/2006/relationships/hyperlink" Target="https://www.emotionworks.org.uk/members/practice-idea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oom.us/rec/play/v1PFtPo3blhVBkMpJ8NxQcTlRPhzhXcMlf8-TpFkp49f-hpP5SPZ5dGuPe4j_XegKRPP8-ah1JDDhzdu.RUryaig8F43dV7Jis?fbclid=IwAR2TwW4riP95A1vEGSntxaSo_sQ9k4QX18qqqgGAeXWHbSKkIimLNSCZcSk" TargetMode="External"/><Relationship Id="rId5" Type="http://schemas.openxmlformats.org/officeDocument/2006/relationships/hyperlink" Target="https://www.emotionworks-recovery.org.uk/recovery-programme/weekly-teaching-programme/week-6-blue/" TargetMode="External"/><Relationship Id="rId4" Type="http://schemas.openxmlformats.org/officeDocument/2006/relationships/hyperlink" Target="https://www.emotionworks-recovery.org.uk/recovery-programme/weekly-teaching-programme/settling-in-perio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16C9EF-B8D4-A144-A833-6481B233C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40" y="177354"/>
            <a:ext cx="5819719" cy="2993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8CA79-CDD9-B948-99FC-363D9236E122}"/>
              </a:ext>
            </a:extLst>
          </p:cNvPr>
          <p:cNvSpPr txBox="1"/>
          <p:nvPr/>
        </p:nvSpPr>
        <p:spPr>
          <a:xfrm>
            <a:off x="50799" y="3249949"/>
            <a:ext cx="6739467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+mj-lt"/>
              </a:rPr>
              <a:t>The task: </a:t>
            </a:r>
            <a:r>
              <a:rPr lang="en-GB" sz="1300" dirty="0">
                <a:latin typeface="+mj-lt"/>
              </a:rPr>
              <a:t>Share your 3Rs plan, and then share a follow up account of how it went.</a:t>
            </a:r>
          </a:p>
          <a:p>
            <a:r>
              <a:rPr lang="en-GB" sz="1300" dirty="0">
                <a:latin typeface="+mj-lt"/>
              </a:rPr>
              <a:t>Choose whether you’ll create a plan for you </a:t>
            </a:r>
            <a:r>
              <a:rPr lang="en-GB" sz="1300" b="1" dirty="0">
                <a:latin typeface="+mj-lt"/>
              </a:rPr>
              <a:t>whole school</a:t>
            </a:r>
            <a:r>
              <a:rPr lang="en-GB" sz="1300" dirty="0">
                <a:latin typeface="+mj-lt"/>
              </a:rPr>
              <a:t>, a </a:t>
            </a:r>
            <a:r>
              <a:rPr lang="en-GB" sz="1300" b="1" dirty="0">
                <a:latin typeface="+mj-lt"/>
              </a:rPr>
              <a:t>class or group</a:t>
            </a:r>
            <a:r>
              <a:rPr lang="en-GB" sz="1300" dirty="0">
                <a:latin typeface="+mj-lt"/>
              </a:rPr>
              <a:t>, or an </a:t>
            </a:r>
            <a:r>
              <a:rPr lang="en-GB" sz="1300" b="1" dirty="0">
                <a:latin typeface="+mj-lt"/>
              </a:rPr>
              <a:t>individual - </a:t>
            </a:r>
          </a:p>
          <a:p>
            <a:r>
              <a:rPr lang="en-US" sz="1400" dirty="0">
                <a:latin typeface="+mj-lt"/>
              </a:rPr>
              <a:t>see slides 6, 7 &amp; 8 for an example plan for each.</a:t>
            </a:r>
            <a:endParaRPr lang="en-GB" sz="1300" dirty="0">
              <a:latin typeface="+mj-lt"/>
            </a:endParaRPr>
          </a:p>
          <a:p>
            <a:endParaRPr lang="en-GB" sz="1300" b="1" dirty="0">
              <a:latin typeface="+mj-lt"/>
            </a:endParaRPr>
          </a:p>
          <a:p>
            <a:r>
              <a:rPr lang="en-GB" sz="1300" b="1" dirty="0">
                <a:latin typeface="+mj-lt"/>
              </a:rPr>
              <a:t>How to 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+mj-lt"/>
              </a:rPr>
              <a:t>Add 1 or 2 ideas for each of the 3Rs for your learner or group using Slide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+mj-lt"/>
              </a:rPr>
              <a:t>Save slide 2 as a pdf (go to print, select 'pdf' in the bottom left corner, select 'save as pdf').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+mj-lt"/>
              </a:rPr>
              <a:t>Send your saved pdf to me in messenger or email by 31st March at the latest.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+mj-lt"/>
              </a:rPr>
              <a:t>Carry out your plan over the settling back period, including after the Easter holidays. Make observations, take photos, keep notes, ask for pupil feedback. Provide a 3-slide summary account of the impact of your plan over slides 3-5. Save slides 2-5 as a pdf and send to me by the closing date of 7th May.</a:t>
            </a:r>
          </a:p>
          <a:p>
            <a:r>
              <a:rPr lang="en-GB" sz="1300" b="1" dirty="0">
                <a:latin typeface="+mj-lt"/>
              </a:rPr>
              <a:t>I'm very happy to receive plans asap, so we can share with newer practitioners.</a:t>
            </a:r>
          </a:p>
          <a:p>
            <a:r>
              <a:rPr lang="en-GB" sz="1300" b="1" dirty="0">
                <a:latin typeface="+mj-lt"/>
              </a:rPr>
              <a:t>Good luck, and happy planning 😊</a:t>
            </a:r>
          </a:p>
          <a:p>
            <a:endParaRPr lang="en-GB" sz="1300" b="1" dirty="0">
              <a:latin typeface="+mj-lt"/>
            </a:endParaRPr>
          </a:p>
          <a:p>
            <a:r>
              <a:rPr lang="en-GB" sz="1300" b="1" dirty="0">
                <a:latin typeface="+mj-lt"/>
              </a:rPr>
              <a:t>Some references and resources</a:t>
            </a:r>
            <a:endParaRPr lang="en-GB" sz="1300" dirty="0">
              <a:latin typeface="+mj-lt"/>
            </a:endParaRPr>
          </a:p>
          <a:p>
            <a:r>
              <a:rPr lang="en-GB" sz="1300" dirty="0">
                <a:latin typeface="+mj-lt"/>
                <a:hlinkClick r:id="rId3"/>
              </a:rPr>
              <a:t>The 3Rs training page on the Recovery Website</a:t>
            </a:r>
            <a:endParaRPr lang="en-GB" sz="1300" dirty="0">
              <a:latin typeface="+mj-lt"/>
            </a:endParaRPr>
          </a:p>
          <a:p>
            <a:r>
              <a:rPr lang="en-GB" sz="1300" dirty="0">
                <a:latin typeface="+mj-lt"/>
                <a:hlinkClick r:id="rId4"/>
              </a:rPr>
              <a:t>The 'Settling in /Settling Back' teaching page on the Recovery Website</a:t>
            </a:r>
            <a:endParaRPr lang="en-GB" sz="1300" dirty="0">
              <a:latin typeface="+mj-lt"/>
            </a:endParaRPr>
          </a:p>
          <a:p>
            <a:r>
              <a:rPr lang="en-GB" sz="1300" dirty="0">
                <a:latin typeface="+mj-lt"/>
                <a:hlinkClick r:id="rId5"/>
              </a:rPr>
              <a:t>The Blue Cog teaching page on the Recovery Website</a:t>
            </a:r>
            <a:endParaRPr lang="en-GB" sz="1300" dirty="0">
              <a:latin typeface="+mj-lt"/>
            </a:endParaRPr>
          </a:p>
          <a:p>
            <a:r>
              <a:rPr lang="en-GB" sz="1300" dirty="0">
                <a:latin typeface="+mj-lt"/>
                <a:hlinkClick r:id="rId6"/>
              </a:rPr>
              <a:t>The 3Rs practitioner network meeting recording</a:t>
            </a:r>
            <a:endParaRPr lang="en-GB" sz="1300" dirty="0">
              <a:latin typeface="+mj-lt"/>
            </a:endParaRPr>
          </a:p>
          <a:p>
            <a:endParaRPr lang="en-GB" sz="1300" dirty="0">
              <a:latin typeface="+mj-lt"/>
            </a:endParaRPr>
          </a:p>
          <a:p>
            <a:r>
              <a:rPr lang="en-GB" sz="1300" dirty="0">
                <a:latin typeface="+mj-lt"/>
              </a:rPr>
              <a:t>Full Members - Browse our Practice Ideas for motivating learning activities/ filter for Blue Cog ideas</a:t>
            </a:r>
          </a:p>
          <a:p>
            <a:r>
              <a:rPr lang="en-GB" sz="1300" dirty="0">
                <a:latin typeface="+mj-lt"/>
                <a:hlinkClick r:id="rId7"/>
              </a:rPr>
              <a:t>https://www.emotionworks.org.uk/members/practice-ideas/</a:t>
            </a:r>
            <a:endParaRPr lang="en-GB" sz="1300" dirty="0">
              <a:latin typeface="+mj-lt"/>
            </a:endParaRPr>
          </a:p>
          <a:p>
            <a:endParaRPr lang="en-GB" sz="1300" dirty="0">
              <a:latin typeface="+mj-lt"/>
            </a:endParaRPr>
          </a:p>
          <a:p>
            <a:r>
              <a:rPr lang="en-GB" sz="1300" b="1" dirty="0">
                <a:latin typeface="+mj-lt"/>
              </a:rPr>
              <a:t>Why are we running this competition?</a:t>
            </a:r>
            <a:endParaRPr lang="en-GB" sz="13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+mj-lt"/>
              </a:rPr>
              <a:t>To encourage and share lots of pro-active planning around the 3Rs so that as many children as possible benefit from teachers putting the 3Rs principles into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+mj-lt"/>
              </a:rPr>
              <a:t>To bring some added value to your EW membership and support lots of community connection in a way that offers some Relationship, Regulation and Relevance support to you too!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+mj-lt"/>
              </a:rPr>
              <a:t>Because we like giving away our resources in exchange for your brilliant ideas, that we can then share with the rest of the EW community Everyone's a winner!!</a:t>
            </a:r>
          </a:p>
        </p:txBody>
      </p:sp>
    </p:spTree>
    <p:extLst>
      <p:ext uri="{BB962C8B-B14F-4D97-AF65-F5344CB8AC3E}">
        <p14:creationId xmlns:p14="http://schemas.microsoft.com/office/powerpoint/2010/main" val="327635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54DF1-A6C7-0846-B11E-3B082B7B54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3" b="2169"/>
          <a:stretch/>
        </p:blipFill>
        <p:spPr>
          <a:xfrm>
            <a:off x="0" y="1103677"/>
            <a:ext cx="6056531" cy="8802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97EB1B-172D-7D48-9574-0862EFCC1398}"/>
              </a:ext>
            </a:extLst>
          </p:cNvPr>
          <p:cNvSpPr txBox="1"/>
          <p:nvPr/>
        </p:nvSpPr>
        <p:spPr>
          <a:xfrm>
            <a:off x="2917" y="29290"/>
            <a:ext cx="6799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3Rs plan for WHOLE SCHOOL |  CLASS or GROUP  |  INDIVIDUAL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9C14-07BB-8847-83CB-23D42D21FDD5}"/>
              </a:ext>
            </a:extLst>
          </p:cNvPr>
          <p:cNvSpPr txBox="1"/>
          <p:nvPr/>
        </p:nvSpPr>
        <p:spPr>
          <a:xfrm>
            <a:off x="50799" y="393670"/>
            <a:ext cx="6751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Briefly describe your learner or group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To what extent has your learner or group already been introduced to Emotion Works?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FF93847-1B30-B843-87A3-3EE36F108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31" y="5354156"/>
            <a:ext cx="1051194" cy="163185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652D4F-F8E2-0C4B-9E0A-959BE270D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165" y="2919990"/>
            <a:ext cx="699366" cy="1631854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D503745-BC7B-A345-AFC0-9E2B4D9F9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046" y="7825750"/>
            <a:ext cx="1417672" cy="16318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124DAA7-FAB9-2D47-B9A8-447476A86E7E}"/>
              </a:ext>
            </a:extLst>
          </p:cNvPr>
          <p:cNvSpPr txBox="1"/>
          <p:nvPr/>
        </p:nvSpPr>
        <p:spPr>
          <a:xfrm>
            <a:off x="784536" y="1621183"/>
            <a:ext cx="3221222" cy="215444"/>
          </a:xfrm>
          <a:prstGeom prst="rect">
            <a:avLst/>
          </a:prstGeom>
          <a:solidFill>
            <a:srgbClr val="5CC1E8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Activities, routines or environment changes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9D7F58-64AD-614C-A15F-EE95597A3DEF}"/>
              </a:ext>
            </a:extLst>
          </p:cNvPr>
          <p:cNvSpPr txBox="1"/>
          <p:nvPr/>
        </p:nvSpPr>
        <p:spPr>
          <a:xfrm>
            <a:off x="275661" y="2547553"/>
            <a:ext cx="495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Information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BD40B0-7C33-044D-8F87-9BA6719B2CBD}"/>
              </a:ext>
            </a:extLst>
          </p:cNvPr>
          <p:cNvSpPr txBox="1"/>
          <p:nvPr/>
        </p:nvSpPr>
        <p:spPr>
          <a:xfrm>
            <a:off x="275660" y="5003953"/>
            <a:ext cx="495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Information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6B1159-099F-5641-9ED8-3E1B0540971A}"/>
              </a:ext>
            </a:extLst>
          </p:cNvPr>
          <p:cNvSpPr txBox="1"/>
          <p:nvPr/>
        </p:nvSpPr>
        <p:spPr>
          <a:xfrm>
            <a:off x="275660" y="7454976"/>
            <a:ext cx="495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Information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         <a:xfrm>
            <a:off x="5580344" y="1560987"/>
            <a:ext cx="11853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(note – you do not have to use Cog ideas for this planning)</a:t>
            </a:r>
          </a:p>
        </p:txBody>
      </p:sp>
    </p:spTree>
    <p:extLst>
      <p:ext uri="{BB962C8B-B14F-4D97-AF65-F5344CB8AC3E}">
        <p14:creationId xmlns:p14="http://schemas.microsoft.com/office/powerpoint/2010/main" val="155121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D81789-3FD9-F647-8AFF-535669C1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6" y="276489"/>
            <a:ext cx="699366" cy="1631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E2FC0-CEA0-3540-98EF-08F710D4D4D2}"/>
              </a:ext>
            </a:extLst>
          </p:cNvPr>
          <p:cNvSpPr txBox="1"/>
          <p:nvPr/>
        </p:nvSpPr>
        <p:spPr>
          <a:xfrm>
            <a:off x="998483" y="196279"/>
            <a:ext cx="5648235" cy="380480"/>
          </a:xfrm>
          <a:prstGeom prst="rect">
            <a:avLst/>
          </a:prstGeom>
          <a:solidFill>
            <a:srgbClr val="5CC1E8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</a:rPr>
              <a:t>How it went: RELATIONSHIP IDEAS &amp; ACTIVITIES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42F78A29-8D78-0948-A862-2F2CE43CBF6D}"/>
              </a:ext>
            </a:extLst>
          </p:cNvPr>
          <p:cNvSpPr/>
          <p:nvPr/>
        </p:nvSpPr>
        <p:spPr>
          <a:xfrm>
            <a:off x="3946358" y="1235239"/>
            <a:ext cx="2700360" cy="2112222"/>
          </a:xfrm>
          <a:prstGeom prst="foldedCorner">
            <a:avLst/>
          </a:prstGeom>
          <a:solidFill>
            <a:schemeClr val="bg1"/>
          </a:solidFill>
          <a:ln>
            <a:solidFill>
              <a:srgbClr val="5CC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7B20C-F0FA-FB48-9D56-5E2637A36AEC}"/>
              </a:ext>
            </a:extLst>
          </p:cNvPr>
          <p:cNvSpPr/>
          <p:nvPr/>
        </p:nvSpPr>
        <p:spPr>
          <a:xfrm>
            <a:off x="4015342" y="1383406"/>
            <a:ext cx="2562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A4F83"/>
                </a:solidFill>
              </a:rPr>
              <a:t>You could include...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A brief description of the activity or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A photo or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Reflection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Pupil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BD80E-98F6-3B47-AC30-F18071133ED4}"/>
              </a:ext>
            </a:extLst>
          </p:cNvPr>
          <p:cNvSpPr txBox="1"/>
          <p:nvPr/>
        </p:nvSpPr>
        <p:spPr>
          <a:xfrm>
            <a:off x="1262476" y="621246"/>
            <a:ext cx="547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provide a summary of 1 or 2 Relationship ideas that worked well, and you feel had a positive impact on the settling back to school period.</a:t>
            </a:r>
          </a:p>
        </p:txBody>
      </p:sp>
    </p:spTree>
    <p:extLst>
      <p:ext uri="{BB962C8B-B14F-4D97-AF65-F5344CB8AC3E}">
        <p14:creationId xmlns:p14="http://schemas.microsoft.com/office/powerpoint/2010/main" val="326388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43949F6-C266-234B-9DE2-698CA502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2" y="260447"/>
            <a:ext cx="1051194" cy="1631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E2FC0-CEA0-3540-98EF-08F710D4D4D2}"/>
              </a:ext>
            </a:extLst>
          </p:cNvPr>
          <p:cNvSpPr txBox="1"/>
          <p:nvPr/>
        </p:nvSpPr>
        <p:spPr>
          <a:xfrm>
            <a:off x="998483" y="196279"/>
            <a:ext cx="5648235" cy="411257"/>
          </a:xfrm>
          <a:prstGeom prst="rect">
            <a:avLst/>
          </a:prstGeom>
          <a:solidFill>
            <a:srgbClr val="5CC1E8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</a:rPr>
              <a:t>How it went: REGULATION IDEAS &amp; ACTIVITIES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42F78A29-8D78-0948-A862-2F2CE43CBF6D}"/>
              </a:ext>
            </a:extLst>
          </p:cNvPr>
          <p:cNvSpPr/>
          <p:nvPr/>
        </p:nvSpPr>
        <p:spPr>
          <a:xfrm>
            <a:off x="336884" y="2342108"/>
            <a:ext cx="2700360" cy="2112222"/>
          </a:xfrm>
          <a:prstGeom prst="foldedCorner">
            <a:avLst/>
          </a:prstGeom>
          <a:solidFill>
            <a:schemeClr val="bg1"/>
          </a:solidFill>
          <a:ln>
            <a:solidFill>
              <a:srgbClr val="5CC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7B20C-F0FA-FB48-9D56-5E2637A36AEC}"/>
              </a:ext>
            </a:extLst>
          </p:cNvPr>
          <p:cNvSpPr/>
          <p:nvPr/>
        </p:nvSpPr>
        <p:spPr>
          <a:xfrm>
            <a:off x="405868" y="2490275"/>
            <a:ext cx="2562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A4F83"/>
                </a:solidFill>
              </a:rPr>
              <a:t>You could include...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A brief description of the activity or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A photo or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Reflection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Pupil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2CC6E-FA64-D34D-A40E-C433EA06A23B}"/>
              </a:ext>
            </a:extLst>
          </p:cNvPr>
          <p:cNvSpPr txBox="1"/>
          <p:nvPr/>
        </p:nvSpPr>
        <p:spPr>
          <a:xfrm>
            <a:off x="1262476" y="621246"/>
            <a:ext cx="547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provide a summary of 1 or 2 Regulation ideas that worked well, and you feel had a positive impact on the settling back to school period.</a:t>
            </a:r>
          </a:p>
        </p:txBody>
      </p:sp>
    </p:spTree>
    <p:extLst>
      <p:ext uri="{BB962C8B-B14F-4D97-AF65-F5344CB8AC3E}">
        <p14:creationId xmlns:p14="http://schemas.microsoft.com/office/powerpoint/2010/main" val="18385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38FCD75-1DF4-9F47-BBAE-F680DF50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6" y="331152"/>
            <a:ext cx="1417672" cy="1631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E2FC0-CEA0-3540-98EF-08F710D4D4D2}"/>
              </a:ext>
            </a:extLst>
          </p:cNvPr>
          <p:cNvSpPr txBox="1"/>
          <p:nvPr/>
        </p:nvSpPr>
        <p:spPr>
          <a:xfrm>
            <a:off x="998483" y="196279"/>
            <a:ext cx="5648235" cy="411257"/>
          </a:xfrm>
          <a:prstGeom prst="rect">
            <a:avLst/>
          </a:prstGeom>
          <a:solidFill>
            <a:srgbClr val="5CC1E8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</a:rPr>
              <a:t>How it went: RELEVANCE IDEAS &amp; ACTIVITIES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42F78A29-8D78-0948-A862-2F2CE43CBF6D}"/>
              </a:ext>
            </a:extLst>
          </p:cNvPr>
          <p:cNvSpPr/>
          <p:nvPr/>
        </p:nvSpPr>
        <p:spPr>
          <a:xfrm>
            <a:off x="2078820" y="1507955"/>
            <a:ext cx="2700360" cy="2112222"/>
          </a:xfrm>
          <a:prstGeom prst="foldedCorner">
            <a:avLst/>
          </a:prstGeom>
          <a:solidFill>
            <a:schemeClr val="bg1"/>
          </a:solidFill>
          <a:ln>
            <a:solidFill>
              <a:srgbClr val="5CC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7B20C-F0FA-FB48-9D56-5E2637A36AEC}"/>
              </a:ext>
            </a:extLst>
          </p:cNvPr>
          <p:cNvSpPr/>
          <p:nvPr/>
        </p:nvSpPr>
        <p:spPr>
          <a:xfrm>
            <a:off x="2147804" y="1656122"/>
            <a:ext cx="2562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A4F83"/>
                </a:solidFill>
              </a:rPr>
              <a:t>You could include...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A brief description of the activity or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A photo or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Reflection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4F83"/>
                </a:solidFill>
              </a:rPr>
              <a:t>Pupil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5844C-F46D-2D45-84E6-AEAC1D12A18A}"/>
              </a:ext>
            </a:extLst>
          </p:cNvPr>
          <p:cNvSpPr txBox="1"/>
          <p:nvPr/>
        </p:nvSpPr>
        <p:spPr>
          <a:xfrm>
            <a:off x="1620252" y="621246"/>
            <a:ext cx="503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provide a summary of 1 or 2 Regulation ideas that worked well, and you feel had a positive impact on the settling back to school period.</a:t>
            </a:r>
          </a:p>
        </p:txBody>
      </p:sp>
    </p:spTree>
    <p:extLst>
      <p:ext uri="{BB962C8B-B14F-4D97-AF65-F5344CB8AC3E}">
        <p14:creationId xmlns:p14="http://schemas.microsoft.com/office/powerpoint/2010/main" val="217113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3BF6B-4413-364D-AE20-19226DBB6ECC}"/>
              </a:ext>
            </a:extLst>
          </p:cNvPr>
          <p:cNvSpPr txBox="1"/>
          <p:nvPr/>
        </p:nvSpPr>
        <p:spPr>
          <a:xfrm>
            <a:off x="128337" y="16400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5CC1E8"/>
                </a:highlight>
              </a:rPr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A1B1A-311C-6240-8407-DE654675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66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4B44D-5550-634B-B01D-88EDB9CA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08"/>
            <a:ext cx="6858000" cy="9704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820D5-9DEB-2342-B57C-E0DF81476811}"/>
              </a:ext>
            </a:extLst>
          </p:cNvPr>
          <p:cNvSpPr txBox="1"/>
          <p:nvPr/>
        </p:nvSpPr>
        <p:spPr>
          <a:xfrm>
            <a:off x="128337" y="16400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5CC1E8"/>
                </a:highlight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41023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3BF6B-4413-364D-AE20-19226DBB6ECC}"/>
              </a:ext>
            </a:extLst>
          </p:cNvPr>
          <p:cNvSpPr txBox="1"/>
          <p:nvPr/>
        </p:nvSpPr>
        <p:spPr>
          <a:xfrm>
            <a:off x="128337" y="16400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5CC1E8"/>
                </a:highlight>
              </a:rPr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86965-17B0-EF46-9850-62812413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2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1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2C64F74CF6E4AA7EF41B0A8DB6CEC" ma:contentTypeVersion="10" ma:contentTypeDescription="Create a new document." ma:contentTypeScope="" ma:versionID="4822e3855ac393fcf35e661eafa2d850">
  <xsd:schema xmlns:xsd="http://www.w3.org/2001/XMLSchema" xmlns:xs="http://www.w3.org/2001/XMLSchema" xmlns:p="http://schemas.microsoft.com/office/2006/metadata/properties" xmlns:ns2="0ef37b53-2f3f-4b4d-b082-915c47ac428e" xmlns:ns3="1775f714-e2ab-408a-bbf7-9441dd176317" targetNamespace="http://schemas.microsoft.com/office/2006/metadata/properties" ma:root="true" ma:fieldsID="c488d5d471a227c990b2daaf08a12769" ns2:_="" ns3:_="">
    <xsd:import namespace="0ef37b53-2f3f-4b4d-b082-915c47ac428e"/>
    <xsd:import namespace="1775f714-e2ab-408a-bbf7-9441dd1763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37b53-2f3f-4b4d-b082-915c47ac42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5f714-e2ab-408a-bbf7-9441dd176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f37b53-2f3f-4b4d-b082-915c47ac428e">FYX62S3VYRTT-1823767054-463</_dlc_DocId>
    <_dlc_DocIdUrl xmlns="0ef37b53-2f3f-4b4d-b082-915c47ac428e">
      <Url>https://emotionworkscic.sharepoint.com/sites/EWPractitionersSupport/_layouts/15/DocIdRedir.aspx?ID=FYX62S3VYRTT-1823767054-463</Url>
      <Description>FYX62S3VYRTT-1823767054-463</Description>
    </_dlc_DocIdUrl>
  </documentManagement>
</p:properties>
</file>

<file path=customXml/itemProps1.xml><?xml version="1.0" encoding="utf-8"?>
<ds:datastoreItem xmlns:ds="http://schemas.openxmlformats.org/officeDocument/2006/customXml" ds:itemID="{509977F8-7062-4F3E-A9F3-711C0E1DC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1C5C5-971F-4DDF-84FB-2E7439D816D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8258DDF-BDA3-4AF6-AAAF-4193417BF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f37b53-2f3f-4b4d-b082-915c47ac428e"/>
    <ds:schemaRef ds:uri="1775f714-e2ab-408a-bbf7-9441dd176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873DD4D-E8B3-4342-A543-A0A26C58BCDD}">
  <ds:schemaRefs>
    <ds:schemaRef ds:uri="1775f714-e2ab-408a-bbf7-9441dd17631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0ef37b53-2f3f-4b4d-b082-915c47ac42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605</Words>
  <Application>Microsoft Macintosh PowerPoint</Application>
  <PresentationFormat>A4 Paper (210x297 mm)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Murray Murray</dc:creator>
  <cp:lastModifiedBy>Claire Murray Murray</cp:lastModifiedBy>
  <cp:revision>8</cp:revision>
  <cp:lastPrinted>2021-03-13T13:50:30Z</cp:lastPrinted>
  <dcterms:created xsi:type="dcterms:W3CDTF">2021-03-05T10:27:03Z</dcterms:created>
  <dcterms:modified xsi:type="dcterms:W3CDTF">2021-03-14T16:39:48Z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0x0101005742C64F74CF6E4AA7EF41B0A8DB6CEC</vt:lpwstr>
  </property>
  <property fmtid="{D5CDD505-2E9C-101B-9397-08002B2CF9AE}" pid="3" name="_dlc_DocIdItemGuid">
    <vt:lpwstr>27439aa5-b451-431b-a18f-e12deac43d56</vt:lpwstr>
  </property>
</Properties>
</file>